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0" r:id="rId2"/>
    <p:sldId id="258" r:id="rId3"/>
    <p:sldId id="257" r:id="rId4"/>
    <p:sldId id="259" r:id="rId5"/>
    <p:sldId id="264" r:id="rId6"/>
    <p:sldId id="261" r:id="rId7"/>
    <p:sldId id="262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5BF899B8-21C8-4211-85E5-FD76A8B6FE6D}">
          <p14:sldIdLst>
            <p14:sldId id="260"/>
            <p14:sldId id="258"/>
            <p14:sldId id="257"/>
            <p14:sldId id="259"/>
            <p14:sldId id="264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D2FF-C340-4DD0-A220-61FAA8F056BF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F8883-6300-4A7B-A712-BE4B4AE64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258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F8883-6300-4A7B-A712-BE4B4AE649F1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822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BF7452-4212-2FAB-CCA4-750A777BA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3E1D07F-E5DC-5499-28C2-F1FB90D9A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B5A38C-0966-3A13-627B-AFF3ED39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BD0EE34-EA19-001C-9D9D-B3E16C330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0C8C1B-8433-A3C0-5D3D-6ABC4F65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864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3147BA-38C0-B180-6EE4-6ADBD7D4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83B43F8-BDEC-6846-D8BF-BFAEF79CD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1CDD440-DB59-E2D9-63D7-752D1A767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05D50E-8C86-5B76-C828-E408BCC9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199A734-A7D7-5C3A-EB47-2A5C0ADE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882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7A38146-F3E3-0472-67FE-BC341A6F9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83EA817-0F30-3B07-C183-64525444A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D8584A8-8ED8-5CF6-1328-EB964431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20BE238-38B1-7FF0-DE06-06D73E12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9A2B389-56B7-2D10-6ECB-5D174D12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442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64982C-CA5C-EC8F-584C-088859A2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2E9C8A-43C3-D124-AD41-35E9E28C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768826C-FBCE-A7A8-640F-C9FF52E6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3A636F2-CDB6-8B0F-7EFF-8900367D2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C41429A-4FAB-51D2-786D-5854ABBB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290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87B8F-D431-B25C-22D6-795F3C60B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7BD328A-A3A8-B550-0B72-781C3997F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3F1BCDF-0EB7-1E1E-E08F-1DD2B166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87DFD48-FB61-6A7C-93FE-99CE816D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6D85527-6545-B14E-A570-0D0987A1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583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0CFE5F-57C9-0A56-C0BF-4163597D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A0FF03-93DB-E8B2-5895-A00914B37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90D047F-8ECD-8A59-EF51-553145C47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522A32A-DD30-B96A-A94B-44C98F94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A36015F-D1E0-4321-89C9-2B40B406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7A6BE50-DCFE-55CF-F61D-2FF72572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446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3A0849-DADD-A6E5-AC9A-234B0FE6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3092E2-3821-FAB3-3E76-2D3066AA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15AA6D3-3226-40C5-DE71-E9D2BF14F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AB9E834-7FF9-80F2-304A-2429B292E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63D4222-6646-86C8-2381-162999B3D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186FD00-15F9-620B-CB2A-090227F9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818B423-EC43-D2CD-AF22-B0069242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D7178E3-41C9-CFB1-DD91-9A50D16A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99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6CAEE8-985C-A23A-7410-9BD8C74B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A386BFD-8B51-5EBC-4081-F14B7301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9DB7EB9-F7C2-5E5C-F387-51DB4523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B2F08C6-85D4-D98B-C7A2-57F51BB3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996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0BCCAA1-9FCD-A3A8-E2C4-FF9D0E98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13F51BE-E7AA-D1E7-9225-FE19C629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FF4138-6DC4-ABBC-E22B-5C65ACAE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554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D75E88-C5B8-AAE2-D9FF-06B902EA2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BEB49C-A554-2254-F44B-8E82D3C9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0F2D893-F735-0FC2-155D-A21FF316F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EC1B67-16F2-75D1-C419-6208645E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CF72C1D-9544-AB2C-DC2A-2C0F3979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7ED2552-E24B-4A08-6E61-64F84D17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310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E82ACF-E46C-A9D3-F3EF-9C53CB92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21C4602-FB62-DD09-CED7-25C4B668E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7E1C160-66BE-B18D-B13B-6CAAB11ED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AFCA301-98D8-5B9F-0D65-FE5C6F49B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E302521-C158-1460-9580-6A6B08DF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FBF10AC-4987-5A43-A52B-C4346155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310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812C595-D219-DE9F-B31A-F8A454D7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479D2F8-4CD1-7D19-3077-FF2B57A09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2D8F015-180E-58FB-3E4A-A3E9EC776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A75EE-BFB0-40FE-B996-D7F912ACC387}" type="datetimeFigureOut">
              <a:rPr lang="tr-TR" smtClean="0"/>
              <a:t>11.11.2023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52F35B-587B-8FE8-C564-1DF9567E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3120453-D0AA-3176-1732-771D46739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01138-B7B5-4A2B-95AF-0840F1DEE1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421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MctNj9XBQc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lzq9YMsPP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ış alandan dünya üst görünümü">
            <a:extLst>
              <a:ext uri="{FF2B5EF4-FFF2-40B4-BE49-F238E27FC236}">
                <a16:creationId xmlns:a16="http://schemas.microsoft.com/office/drawing/2014/main" id="{CC3C0C64-EE11-627D-46C1-6AB72F21B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Başlık 4">
            <a:extLst>
              <a:ext uri="{FF2B5EF4-FFF2-40B4-BE49-F238E27FC236}">
                <a16:creationId xmlns:a16="http://schemas.microsoft.com/office/drawing/2014/main" id="{2DBEC050-8360-F5E9-1F02-D9941ED2A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rgbClr val="FFFFFF"/>
                </a:solidFill>
                <a:latin typeface="Inter"/>
              </a:rPr>
              <a:t>Dünya‘ dan Akıllı Kent Örnekleri</a:t>
            </a:r>
          </a:p>
        </p:txBody>
      </p:sp>
      <p:sp>
        <p:nvSpPr>
          <p:cNvPr id="6" name="Alt Başlık 5">
            <a:extLst>
              <a:ext uri="{FF2B5EF4-FFF2-40B4-BE49-F238E27FC236}">
                <a16:creationId xmlns:a16="http://schemas.microsoft.com/office/drawing/2014/main" id="{27F4B0B9-D68F-BCDB-2AED-D396A9FD8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tr-T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27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Yer Tutucusu 5" descr="günbatımı, bulut, gökyüzü, yüksek apartman bloğu içeren bir resim&#10;&#10;Açıklama otomatik olarak oluşturuldu">
            <a:extLst>
              <a:ext uri="{FF2B5EF4-FFF2-40B4-BE49-F238E27FC236}">
                <a16:creationId xmlns:a16="http://schemas.microsoft.com/office/drawing/2014/main" id="{27DC6430-A739-A4D1-FEF5-8C20AC66F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4" r="10344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DF239EB1-AC05-3582-53AA-2739F969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73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dirty="0" err="1">
                <a:effectLst/>
                <a:latin typeface="Inter"/>
              </a:rPr>
              <a:t>Dünyanın</a:t>
            </a:r>
            <a:r>
              <a:rPr lang="en-US" sz="4000" b="1" i="0" dirty="0">
                <a:effectLst/>
                <a:latin typeface="Inter"/>
              </a:rPr>
              <a:t> En </a:t>
            </a:r>
            <a:r>
              <a:rPr lang="en-US" sz="4000" b="1" i="0" dirty="0" err="1">
                <a:effectLst/>
                <a:latin typeface="Inter"/>
              </a:rPr>
              <a:t>Akıllı</a:t>
            </a:r>
            <a:r>
              <a:rPr lang="en-US" sz="4000" b="1" i="0" dirty="0">
                <a:effectLst/>
                <a:latin typeface="Inter"/>
              </a:rPr>
              <a:t> </a:t>
            </a:r>
            <a:r>
              <a:rPr lang="en-US" sz="4000" b="1" i="0" dirty="0" err="1">
                <a:effectLst/>
                <a:latin typeface="Inter"/>
              </a:rPr>
              <a:t>Şehri</a:t>
            </a:r>
            <a:r>
              <a:rPr lang="en-US" sz="4000" b="1" i="0" dirty="0">
                <a:effectLst/>
                <a:latin typeface="Inter"/>
              </a:rPr>
              <a:t> Songdo</a:t>
            </a:r>
            <a:endParaRPr lang="en-US" sz="4000" dirty="0">
              <a:latin typeface="Inter"/>
            </a:endParaRPr>
          </a:p>
        </p:txBody>
      </p:sp>
      <p:sp>
        <p:nvSpPr>
          <p:cNvPr id="94" name="Content Placeholder 93">
            <a:extLst>
              <a:ext uri="{FF2B5EF4-FFF2-40B4-BE49-F238E27FC236}">
                <a16:creationId xmlns:a16="http://schemas.microsoft.com/office/drawing/2014/main" id="{EF245770-ABF0-FB69-546E-8BF4040E2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322" y="295236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500" b="1" dirty="0" err="1">
                <a:latin typeface="Inter"/>
              </a:rPr>
              <a:t>Şehirde</a:t>
            </a:r>
            <a:r>
              <a:rPr lang="en-US" sz="2500" b="1" dirty="0">
                <a:latin typeface="Inter"/>
              </a:rPr>
              <a:t> </a:t>
            </a:r>
            <a:r>
              <a:rPr lang="en-US" sz="2500" b="1" dirty="0" err="1">
                <a:latin typeface="Inter"/>
              </a:rPr>
              <a:t>çöp</a:t>
            </a:r>
            <a:r>
              <a:rPr lang="en-US" sz="2500" b="1" dirty="0">
                <a:latin typeface="Inter"/>
              </a:rPr>
              <a:t> </a:t>
            </a:r>
            <a:r>
              <a:rPr lang="en-US" sz="2500" b="1" dirty="0" err="1">
                <a:latin typeface="Inter"/>
              </a:rPr>
              <a:t>kovası</a:t>
            </a:r>
            <a:r>
              <a:rPr lang="en-US" sz="2500" b="1" dirty="0">
                <a:latin typeface="Inter"/>
              </a:rPr>
              <a:t> </a:t>
            </a:r>
            <a:r>
              <a:rPr lang="en-US" sz="2500" b="1" dirty="0" err="1">
                <a:latin typeface="Inter"/>
              </a:rPr>
              <a:t>bulunmuyor</a:t>
            </a:r>
            <a:r>
              <a:rPr lang="en-US" sz="2500" b="1" dirty="0">
                <a:latin typeface="Inter"/>
              </a:rPr>
              <a:t>.</a:t>
            </a:r>
          </a:p>
          <a:p>
            <a:r>
              <a:rPr lang="en-US" sz="2500" dirty="0" err="1">
                <a:latin typeface="Inter"/>
              </a:rPr>
              <a:t>Akıllı</a:t>
            </a:r>
            <a:r>
              <a:rPr lang="en-US" sz="2500" dirty="0">
                <a:latin typeface="Inter"/>
              </a:rPr>
              <a:t> </a:t>
            </a:r>
            <a:r>
              <a:rPr lang="en-US" sz="2500" dirty="0" err="1">
                <a:latin typeface="Inter"/>
              </a:rPr>
              <a:t>binalar</a:t>
            </a:r>
            <a:r>
              <a:rPr lang="en-US" sz="2500" dirty="0">
                <a:latin typeface="Inter"/>
              </a:rPr>
              <a:t> </a:t>
            </a:r>
            <a:r>
              <a:rPr lang="en-US" sz="2500" dirty="0" err="1">
                <a:latin typeface="Inter"/>
              </a:rPr>
              <a:t>ile</a:t>
            </a:r>
            <a:r>
              <a:rPr lang="en-US" sz="2500" dirty="0">
                <a:latin typeface="Inter"/>
              </a:rPr>
              <a:t> </a:t>
            </a:r>
            <a:r>
              <a:rPr lang="en-US" sz="2500" dirty="0" err="1">
                <a:latin typeface="Inter"/>
              </a:rPr>
              <a:t>iletişim</a:t>
            </a:r>
            <a:endParaRPr lang="en-US" sz="2500" dirty="0">
              <a:latin typeface="Inter"/>
            </a:endParaRPr>
          </a:p>
          <a:p>
            <a:r>
              <a:rPr lang="en-US" sz="2500" dirty="0" err="1">
                <a:latin typeface="Inter"/>
              </a:rPr>
              <a:t>Yağmur</a:t>
            </a:r>
            <a:r>
              <a:rPr lang="en-US" sz="2500" dirty="0">
                <a:latin typeface="Inter"/>
              </a:rPr>
              <a:t> </a:t>
            </a:r>
            <a:r>
              <a:rPr lang="en-US" sz="2500" dirty="0" err="1">
                <a:latin typeface="Inter"/>
              </a:rPr>
              <a:t>suyu</a:t>
            </a:r>
            <a:r>
              <a:rPr lang="en-US" sz="2500" dirty="0">
                <a:latin typeface="Inter"/>
              </a:rPr>
              <a:t> </a:t>
            </a:r>
            <a:r>
              <a:rPr lang="en-US" sz="2500" dirty="0" err="1">
                <a:latin typeface="Inter"/>
              </a:rPr>
              <a:t>kullanımı</a:t>
            </a:r>
            <a:endParaRPr lang="en-US" sz="25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3217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87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89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1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93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Başlık 53">
            <a:extLst>
              <a:ext uri="{FF2B5EF4-FFF2-40B4-BE49-F238E27FC236}">
                <a16:creationId xmlns:a16="http://schemas.microsoft.com/office/drawing/2014/main" id="{33B892D9-1C41-D49F-79E8-C148E85E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47"/>
            <a:ext cx="284480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 err="1">
                <a:solidFill>
                  <a:srgbClr val="FFFFFF"/>
                </a:solidFill>
              </a:rPr>
              <a:t>Norveç</a:t>
            </a:r>
            <a:br>
              <a:rPr lang="tr-TR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KAR</a:t>
            </a:r>
            <a:r>
              <a:rPr lang="tr-TR" sz="4000" b="1" dirty="0">
                <a:solidFill>
                  <a:srgbClr val="FFFFFF"/>
                </a:solidFill>
              </a:rPr>
              <a:t>T</a:t>
            </a:r>
            <a:r>
              <a:rPr lang="en-US" sz="4000" b="1" dirty="0">
                <a:solidFill>
                  <a:srgbClr val="FFFFFF"/>
                </a:solidFill>
              </a:rPr>
              <a:t>Aİ</a:t>
            </a:r>
          </a:p>
        </p:txBody>
      </p:sp>
      <p:sp>
        <p:nvSpPr>
          <p:cNvPr id="56" name="Rectangle 1">
            <a:extLst>
              <a:ext uri="{FF2B5EF4-FFF2-40B4-BE49-F238E27FC236}">
                <a16:creationId xmlns:a16="http://schemas.microsoft.com/office/drawing/2014/main" id="{E554D0C8-1B84-FBCE-FFC9-815A25F23C4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649245" y="669363"/>
            <a:ext cx="3290579" cy="553421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İnşaat</a:t>
            </a:r>
            <a:r>
              <a:rPr lang="en-US" sz="2000" dirty="0"/>
              <a:t> </a:t>
            </a:r>
            <a:r>
              <a:rPr lang="en-US" sz="2000" dirty="0" err="1"/>
              <a:t>süreçlerini</a:t>
            </a:r>
            <a:r>
              <a:rPr lang="en-US" sz="2000" dirty="0"/>
              <a:t> </a:t>
            </a:r>
            <a:r>
              <a:rPr lang="en-US" sz="2000" dirty="0" err="1"/>
              <a:t>yapay</a:t>
            </a:r>
            <a:r>
              <a:rPr lang="en-US" sz="2000" dirty="0"/>
              <a:t> </a:t>
            </a:r>
            <a:r>
              <a:rPr lang="en-US" sz="2000" dirty="0" err="1"/>
              <a:t>zeka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 </a:t>
            </a:r>
            <a:r>
              <a:rPr lang="en-US" sz="2000" dirty="0" err="1"/>
              <a:t>etmek</a:t>
            </a:r>
            <a:r>
              <a:rPr lang="en-US" sz="2000" dirty="0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Harita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tabanında</a:t>
            </a:r>
            <a:r>
              <a:rPr lang="en-US" sz="2000" dirty="0"/>
              <a:t> </a:t>
            </a:r>
            <a:r>
              <a:rPr lang="en-US" sz="2000" dirty="0" err="1"/>
              <a:t>bulunmayan</a:t>
            </a:r>
            <a:r>
              <a:rPr lang="en-US" sz="2000" dirty="0"/>
              <a:t> / </a:t>
            </a:r>
            <a:r>
              <a:rPr lang="en-US" sz="2000" dirty="0" err="1"/>
              <a:t>resmi</a:t>
            </a:r>
            <a:r>
              <a:rPr lang="en-US" sz="2000" dirty="0"/>
              <a:t> </a:t>
            </a:r>
            <a:r>
              <a:rPr lang="en-US" sz="2000" dirty="0" err="1"/>
              <a:t>olmayan</a:t>
            </a:r>
            <a:r>
              <a:rPr lang="en-US" sz="2000" dirty="0"/>
              <a:t> </a:t>
            </a:r>
            <a:r>
              <a:rPr lang="en-US" sz="2000" dirty="0" err="1"/>
              <a:t>binaları</a:t>
            </a:r>
            <a:r>
              <a:rPr lang="en-US" sz="2000" dirty="0"/>
              <a:t> </a:t>
            </a:r>
            <a:r>
              <a:rPr lang="en-US" sz="2000" dirty="0" err="1"/>
              <a:t>tespit</a:t>
            </a:r>
            <a:r>
              <a:rPr lang="en-US" sz="2000" dirty="0"/>
              <a:t> </a:t>
            </a:r>
            <a:r>
              <a:rPr lang="en-US" sz="2000" dirty="0" err="1"/>
              <a:t>etme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Site </a:t>
            </a:r>
            <a:r>
              <a:rPr lang="en-US" sz="2000" dirty="0" err="1"/>
              <a:t>sakinlerini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arazi</a:t>
            </a:r>
            <a:r>
              <a:rPr lang="en-US" sz="2000" dirty="0"/>
              <a:t> </a:t>
            </a:r>
            <a:r>
              <a:rPr lang="en-US" sz="2000" dirty="0" err="1"/>
              <a:t>sahiplerini</a:t>
            </a:r>
            <a:r>
              <a:rPr lang="en-US" sz="2000" dirty="0"/>
              <a:t> </a:t>
            </a:r>
            <a:r>
              <a:rPr lang="en-US" sz="2000" dirty="0" err="1"/>
              <a:t>otomasyona</a:t>
            </a:r>
            <a:r>
              <a:rPr lang="en-US" sz="2000" dirty="0"/>
              <a:t> </a:t>
            </a:r>
            <a:r>
              <a:rPr lang="en-US" sz="2000" dirty="0" err="1"/>
              <a:t>dahil</a:t>
            </a:r>
            <a:r>
              <a:rPr lang="en-US" sz="2000" dirty="0"/>
              <a:t> </a:t>
            </a:r>
            <a:r>
              <a:rPr lang="en-US" sz="2000" dirty="0" err="1"/>
              <a:t>etme</a:t>
            </a:r>
            <a:br>
              <a:rPr lang="en-US" sz="2000" dirty="0"/>
            </a:br>
            <a:endParaRPr kumimoji="0" lang="en-US" altLang="tr-TR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60" name="Resim 59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3995E20D-9788-6BFD-E401-257120856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2" t="34838" r="14597" b="18136"/>
          <a:stretch/>
        </p:blipFill>
        <p:spPr>
          <a:xfrm>
            <a:off x="7855072" y="715677"/>
            <a:ext cx="4173306" cy="2001283"/>
          </a:xfrm>
          <a:prstGeom prst="rect">
            <a:avLst/>
          </a:prstGeom>
        </p:spPr>
      </p:pic>
      <p:pic>
        <p:nvPicPr>
          <p:cNvPr id="6" name="Resim 5" descr="metin, yazılım, multimedya yazılımı, grafik yazılımı içeren bir resim&#10;&#10;Açıklama otomatik olarak oluşturuldu">
            <a:extLst>
              <a:ext uri="{FF2B5EF4-FFF2-40B4-BE49-F238E27FC236}">
                <a16:creationId xmlns:a16="http://schemas.microsoft.com/office/drawing/2014/main" id="{65581F71-E3BA-2BBA-3067-52F144AD9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2" t="42150" r="24033" b="21434"/>
          <a:stretch/>
        </p:blipFill>
        <p:spPr>
          <a:xfrm>
            <a:off x="8096631" y="3059197"/>
            <a:ext cx="3690187" cy="22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9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Yer Tutucusu 4">
            <a:extLst>
              <a:ext uri="{FF2B5EF4-FFF2-40B4-BE49-F238E27FC236}">
                <a16:creationId xmlns:a16="http://schemas.microsoft.com/office/drawing/2014/main" id="{687141BE-5558-F82B-B315-DE41E50C14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2046" r="12168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C7B672E-998C-6208-F1BD-154699F1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539" y="425676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>
                <a:latin typeface="Inter"/>
              </a:rPr>
              <a:t>Katar</a:t>
            </a:r>
            <a:r>
              <a:rPr lang="en-US" sz="4000" b="1" dirty="0">
                <a:latin typeface="Inter"/>
              </a:rPr>
              <a:t>/ Lusail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D80E02B-E095-6610-9A24-A9A76D8A4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0539" y="5565178"/>
            <a:ext cx="3822189" cy="59224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hlinkMouseOver r:id="rId4"/>
              </a:rPr>
              <a:t>https://www.youtube.com/watch?v=MctNj9XBQcc</a:t>
            </a:r>
            <a:endParaRPr lang="en-US" sz="1700" dirty="0"/>
          </a:p>
        </p:txBody>
      </p:sp>
      <p:pic>
        <p:nvPicPr>
          <p:cNvPr id="7" name="Resim 6" descr="ekran görüntüsü, grafik, tasarım içeren bir resim">
            <a:extLst>
              <a:ext uri="{FF2B5EF4-FFF2-40B4-BE49-F238E27FC236}">
                <a16:creationId xmlns:a16="http://schemas.microsoft.com/office/drawing/2014/main" id="{E7D50175-FA80-D384-DCF5-F93D2A937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829" y="2485343"/>
            <a:ext cx="2971493" cy="29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55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24EA0A-AA71-8D77-ED27-7F07FD4A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667" y="730885"/>
            <a:ext cx="5547360" cy="18999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ter"/>
              </a:rPr>
              <a:t>Amsterdam </a:t>
            </a:r>
            <a:br>
              <a:rPr lang="en-US" sz="4000" b="1" dirty="0">
                <a:solidFill>
                  <a:schemeClr val="bg1"/>
                </a:solidFill>
                <a:latin typeface="Inter"/>
              </a:rPr>
            </a:br>
            <a:r>
              <a:rPr lang="en-US" sz="4000" b="1" i="0" dirty="0">
                <a:solidFill>
                  <a:schemeClr val="bg1"/>
                </a:solidFill>
                <a:effectLst/>
                <a:latin typeface="Inter"/>
              </a:rPr>
              <a:t>RESILIO (</a:t>
            </a:r>
            <a:r>
              <a:rPr lang="en-US" sz="4000" b="1" i="0" dirty="0" err="1">
                <a:solidFill>
                  <a:schemeClr val="bg1"/>
                </a:solidFill>
                <a:effectLst/>
                <a:latin typeface="Inter"/>
              </a:rPr>
              <a:t>Akıllı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en-US" sz="4000" b="1" i="0" dirty="0" err="1">
                <a:solidFill>
                  <a:schemeClr val="bg1"/>
                </a:solidFill>
                <a:effectLst/>
                <a:latin typeface="Inter"/>
              </a:rPr>
              <a:t>Yenilikçi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en-US" sz="4000" b="1" i="0" dirty="0" err="1">
                <a:solidFill>
                  <a:schemeClr val="bg1"/>
                </a:solidFill>
                <a:effectLst/>
                <a:latin typeface="Inter"/>
              </a:rPr>
              <a:t>İklime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Inter"/>
              </a:rPr>
              <a:t> </a:t>
            </a:r>
            <a:r>
              <a:rPr lang="en-US" sz="4000" b="1" i="0" dirty="0" err="1">
                <a:solidFill>
                  <a:schemeClr val="bg1"/>
                </a:solidFill>
                <a:effectLst/>
                <a:latin typeface="Inter"/>
              </a:rPr>
              <a:t>Uyumlu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Inter"/>
              </a:rPr>
              <a:t> </a:t>
            </a:r>
            <a:r>
              <a:rPr lang="en-US" sz="4000" b="1" i="0" dirty="0" err="1">
                <a:solidFill>
                  <a:schemeClr val="bg1"/>
                </a:solidFill>
                <a:effectLst/>
                <a:latin typeface="Inter"/>
              </a:rPr>
              <a:t>Çatı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Inter"/>
              </a:rPr>
              <a:t> </a:t>
            </a:r>
            <a:r>
              <a:rPr lang="en-US" sz="4000" b="1" i="0" dirty="0" err="1">
                <a:solidFill>
                  <a:schemeClr val="bg1"/>
                </a:solidFill>
                <a:effectLst/>
                <a:latin typeface="Inter"/>
              </a:rPr>
              <a:t>Üstlerinin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Inter"/>
              </a:rPr>
              <a:t> </a:t>
            </a:r>
            <a:r>
              <a:rPr lang="en-US" sz="4000" b="1" i="0" dirty="0" err="1">
                <a:solidFill>
                  <a:schemeClr val="bg1"/>
                </a:solidFill>
                <a:effectLst/>
                <a:latin typeface="Inter"/>
              </a:rPr>
              <a:t>Dayanıklılık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Inter"/>
              </a:rPr>
              <a:t> </a:t>
            </a:r>
            <a:r>
              <a:rPr lang="en-US" sz="4000" b="1" i="0" dirty="0" err="1">
                <a:solidFill>
                  <a:schemeClr val="bg1"/>
                </a:solidFill>
                <a:effectLst/>
                <a:latin typeface="Inter"/>
              </a:rPr>
              <a:t>Ağı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Inter"/>
              </a:rPr>
              <a:t>) </a:t>
            </a:r>
            <a:r>
              <a:rPr lang="en-US" sz="4000" b="1" i="0" dirty="0" err="1">
                <a:solidFill>
                  <a:schemeClr val="bg1"/>
                </a:solidFill>
                <a:effectLst/>
                <a:latin typeface="Inter"/>
              </a:rPr>
              <a:t>projesi</a:t>
            </a:r>
            <a:endParaRPr lang="en-US" sz="4000" b="1" dirty="0">
              <a:solidFill>
                <a:schemeClr val="bg1"/>
              </a:solidFill>
              <a:latin typeface="Inter"/>
            </a:endParaRPr>
          </a:p>
        </p:txBody>
      </p:sp>
      <p:pic>
        <p:nvPicPr>
          <p:cNvPr id="8" name="Resim Yer Tutucusu 7">
            <a:extLst>
              <a:ext uri="{FF2B5EF4-FFF2-40B4-BE49-F238E27FC236}">
                <a16:creationId xmlns:a16="http://schemas.microsoft.com/office/drawing/2014/main" id="{C97BFF12-761E-B06A-7FBD-374D710EC9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2382" r="17298"/>
          <a:stretch/>
        </p:blipFill>
        <p:spPr>
          <a:xfrm>
            <a:off x="-1" y="0"/>
            <a:ext cx="6441439" cy="6857990"/>
          </a:xfrm>
          <a:prstGeom prst="rect">
            <a:avLst/>
          </a:prstGeo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CDD7532-6ABE-63B8-3AD0-35A031121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31816" y="3428995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Inter"/>
              </a:rPr>
              <a:t>Sel</a:t>
            </a:r>
            <a:r>
              <a:rPr lang="en-US" sz="2000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/>
              </a:rPr>
              <a:t>riski</a:t>
            </a:r>
            <a:r>
              <a:rPr lang="en-US" sz="2000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/>
              </a:rPr>
              <a:t>azaltıldı</a:t>
            </a:r>
            <a:endParaRPr lang="en-US" sz="2000" dirty="0">
              <a:solidFill>
                <a:schemeClr val="bg1"/>
              </a:solidFill>
              <a:latin typeface="Inter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Inter"/>
              </a:rPr>
              <a:t>Şehir</a:t>
            </a:r>
            <a:r>
              <a:rPr lang="en-US" sz="2000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/>
              </a:rPr>
              <a:t>yeşillik</a:t>
            </a:r>
            <a:r>
              <a:rPr lang="en-US" sz="2000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/>
              </a:rPr>
              <a:t>oranı</a:t>
            </a:r>
            <a:r>
              <a:rPr lang="en-US" sz="2000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/>
              </a:rPr>
              <a:t>arttırıldı</a:t>
            </a:r>
            <a:endParaRPr lang="en-US" sz="2000" dirty="0">
              <a:solidFill>
                <a:schemeClr val="bg1"/>
              </a:solidFill>
              <a:latin typeface="Inter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Inter"/>
              </a:rPr>
              <a:t>Sele</a:t>
            </a:r>
            <a:r>
              <a:rPr lang="en-US" sz="2000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/>
              </a:rPr>
              <a:t>neden</a:t>
            </a:r>
            <a:r>
              <a:rPr lang="en-US" sz="2000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/>
              </a:rPr>
              <a:t>olabilecek</a:t>
            </a:r>
            <a:r>
              <a:rPr lang="en-US" sz="2000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/>
              </a:rPr>
              <a:t>su</a:t>
            </a:r>
            <a:r>
              <a:rPr lang="en-US" sz="2000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/>
              </a:rPr>
              <a:t>değerlendirildi</a:t>
            </a:r>
            <a:endParaRPr lang="en-US" sz="2000" dirty="0">
              <a:solidFill>
                <a:schemeClr val="bg1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12589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0E985EC-5D83-1584-842F-84D37FDCD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07" r="-2" b="19306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Resim Yer Tutucusu 4">
            <a:extLst>
              <a:ext uri="{FF2B5EF4-FFF2-40B4-BE49-F238E27FC236}">
                <a16:creationId xmlns:a16="http://schemas.microsoft.com/office/drawing/2014/main" id="{0CB36E65-91B4-F19C-FFC0-68DA7202D6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9309" r="-2" b="19304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29B9C1-3686-B924-7910-7DF235F3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878F611-D68D-7511-7C9A-945A508BD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Yer altı gaz ağı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24 saat koruma için operasyon kontrol merkezi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İlk kez yer altı trafo ile elektrik taşınımı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Enerji tasarruflu soğutma sağlayacak yer altı tünelleri</a:t>
            </a:r>
          </a:p>
        </p:txBody>
      </p:sp>
    </p:spTree>
    <p:extLst>
      <p:ext uri="{BB962C8B-B14F-4D97-AF65-F5344CB8AC3E}">
        <p14:creationId xmlns:p14="http://schemas.microsoft.com/office/powerpoint/2010/main" val="394402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Yer Tutucusu 4">
            <a:extLst>
              <a:ext uri="{FF2B5EF4-FFF2-40B4-BE49-F238E27FC236}">
                <a16:creationId xmlns:a16="http://schemas.microsoft.com/office/drawing/2014/main" id="{7A6B9AB1-3FC4-8CF9-7D9D-35030136A9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0357" b="1399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777875E-5806-7651-8947-D05C8FAA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887" y="290940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Birleşik</a:t>
            </a:r>
            <a:r>
              <a:rPr lang="en-US" sz="4000" dirty="0"/>
              <a:t> Arap </a:t>
            </a:r>
            <a:r>
              <a:rPr lang="en-US" sz="4000" dirty="0" err="1"/>
              <a:t>Emirlikleri</a:t>
            </a:r>
            <a:r>
              <a:rPr lang="en-US" sz="4000" dirty="0"/>
              <a:t>/ Masdar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BBEAAAD-AC41-20F3-6DCC-6A98F53D9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43" y="2427212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Havadan</a:t>
            </a:r>
            <a:r>
              <a:rPr lang="en-US" sz="2000" dirty="0"/>
              <a:t> </a:t>
            </a:r>
            <a:r>
              <a:rPr lang="en-US" sz="2000" dirty="0" err="1"/>
              <a:t>içme</a:t>
            </a:r>
            <a:r>
              <a:rPr lang="en-US" sz="2000" dirty="0"/>
              <a:t> </a:t>
            </a:r>
            <a:r>
              <a:rPr lang="en-US" sz="2000" dirty="0" err="1"/>
              <a:t>suyu</a:t>
            </a:r>
            <a:r>
              <a:rPr lang="en-US" sz="2000" dirty="0"/>
              <a:t> </a:t>
            </a:r>
            <a:r>
              <a:rPr lang="en-US" sz="2000" dirty="0" err="1"/>
              <a:t>üreten</a:t>
            </a:r>
            <a:r>
              <a:rPr lang="en-US" sz="2000" dirty="0"/>
              <a:t> </a:t>
            </a:r>
            <a:r>
              <a:rPr lang="en-US" sz="2000" dirty="0" err="1"/>
              <a:t>güneş</a:t>
            </a:r>
            <a:r>
              <a:rPr lang="en-US" sz="2000" dirty="0"/>
              <a:t> </a:t>
            </a:r>
            <a:r>
              <a:rPr lang="en-US" sz="2000" dirty="0" err="1"/>
              <a:t>enerjisi</a:t>
            </a:r>
            <a:r>
              <a:rPr lang="en-US" sz="2000" dirty="0"/>
              <a:t> </a:t>
            </a:r>
            <a:r>
              <a:rPr lang="en-US" sz="2000" dirty="0" err="1"/>
              <a:t>teknolojisi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Dünyanın</a:t>
            </a:r>
            <a:r>
              <a:rPr lang="en-US" sz="2000" dirty="0"/>
              <a:t> ilk </a:t>
            </a:r>
            <a:r>
              <a:rPr lang="en-US" sz="2000" dirty="0" err="1"/>
              <a:t>yapay</a:t>
            </a:r>
            <a:r>
              <a:rPr lang="en-US" sz="2000" dirty="0"/>
              <a:t> </a:t>
            </a:r>
            <a:r>
              <a:rPr lang="en-US" sz="2000" dirty="0" err="1"/>
              <a:t>zeka</a:t>
            </a:r>
            <a:r>
              <a:rPr lang="en-US" sz="2000" dirty="0"/>
              <a:t> </a:t>
            </a:r>
            <a:r>
              <a:rPr lang="en-US" sz="2000" dirty="0" err="1"/>
              <a:t>üniversitesi</a:t>
            </a:r>
            <a:endParaRPr lang="en-US" sz="2000" dirty="0"/>
          </a:p>
        </p:txBody>
      </p:sp>
      <p:pic>
        <p:nvPicPr>
          <p:cNvPr id="7" name="Resim 6" descr="ekran görüntüsü, grafik, tasarım, kalıp, desen, düzen içeren bir resim&#10;&#10;Açıklama otomatik olarak oluşturuldu">
            <a:hlinkClick r:id="rId3"/>
            <a:extLst>
              <a:ext uri="{FF2B5EF4-FFF2-40B4-BE49-F238E27FC236}">
                <a16:creationId xmlns:a16="http://schemas.microsoft.com/office/drawing/2014/main" id="{9B750410-4B82-4BA2-B9BD-0D2921474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33" y="4215887"/>
            <a:ext cx="2398764" cy="239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143</Words>
  <Application>Microsoft Office PowerPoint</Application>
  <PresentationFormat>Geniş ekran</PresentationFormat>
  <Paragraphs>24</Paragraphs>
  <Slides>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Inter</vt:lpstr>
      <vt:lpstr>Office Teması</vt:lpstr>
      <vt:lpstr>Dünya‘ dan Akıllı Kent Örnekleri</vt:lpstr>
      <vt:lpstr>Dünyanın En Akıllı Şehri Songdo</vt:lpstr>
      <vt:lpstr>Norveç KARTAİ</vt:lpstr>
      <vt:lpstr>Katar/ Lusail</vt:lpstr>
      <vt:lpstr>Amsterdam  RESILIO (Akıllı, Yenilikçi, İklime Uyumlu Çatı Üstlerinin Dayanıklılık Ağı) projesi</vt:lpstr>
      <vt:lpstr> </vt:lpstr>
      <vt:lpstr>Birleşik Arap Emirlikleri/ Masdar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Zehra Aktürk</dc:creator>
  <cp:lastModifiedBy>Zehra Aktürk</cp:lastModifiedBy>
  <cp:revision>10</cp:revision>
  <dcterms:created xsi:type="dcterms:W3CDTF">2023-11-08T17:23:26Z</dcterms:created>
  <dcterms:modified xsi:type="dcterms:W3CDTF">2023-11-11T21:10:14Z</dcterms:modified>
</cp:coreProperties>
</file>